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257" r:id="rId3"/>
    <p:sldId id="334" r:id="rId4"/>
    <p:sldId id="328" r:id="rId5"/>
    <p:sldId id="338" r:id="rId6"/>
    <p:sldId id="331" r:id="rId7"/>
    <p:sldId id="319" r:id="rId8"/>
    <p:sldId id="323" r:id="rId9"/>
    <p:sldId id="321" r:id="rId10"/>
    <p:sldId id="322" r:id="rId11"/>
    <p:sldId id="324" r:id="rId12"/>
    <p:sldId id="320" r:id="rId13"/>
    <p:sldId id="332" r:id="rId14"/>
    <p:sldId id="333" r:id="rId15"/>
    <p:sldId id="336" r:id="rId16"/>
    <p:sldId id="335" r:id="rId17"/>
    <p:sldId id="337" r:id="rId18"/>
    <p:sldId id="340" r:id="rId19"/>
    <p:sldId id="341" r:id="rId20"/>
    <p:sldId id="312" r:id="rId21"/>
    <p:sldId id="315" r:id="rId22"/>
    <p:sldId id="313" r:id="rId23"/>
    <p:sldId id="339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2140-0913-4EC9-B3E9-3807536E9F9B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E450-DB7A-4649-BC99-4B1D9C49E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0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2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3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45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3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9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5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7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8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4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FC39-8A6D-420D-BE4B-0956E8E31B0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E4BFD-38AA-4FBF-92B6-48777894C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1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6745" y="20086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Государственная итоговая аттестация по программе основного общего образования (ГИА-9).</a:t>
            </a:r>
          </a:p>
        </p:txBody>
      </p:sp>
    </p:spTree>
    <p:extLst>
      <p:ext uri="{BB962C8B-B14F-4D97-AF65-F5344CB8AC3E}">
        <p14:creationId xmlns:p14="http://schemas.microsoft.com/office/powerpoint/2010/main" val="206837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2BAAA-FF13-4E2D-8D5B-BADF663A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C3A3B2-A30C-4F8B-9618-8A1D37E2B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921" y="-911169"/>
            <a:ext cx="15431711" cy="8680338"/>
          </a:xfrm>
        </p:spPr>
      </p:pic>
    </p:spTree>
    <p:extLst>
      <p:ext uri="{BB962C8B-B14F-4D97-AF65-F5344CB8AC3E}">
        <p14:creationId xmlns:p14="http://schemas.microsoft.com/office/powerpoint/2010/main" val="42565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1023-CDC6-4A33-8BB6-C2071DE2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0D8A55-3B81-4090-9504-F9C1AFC5B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6896" y="-199764"/>
            <a:ext cx="13598554" cy="76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9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5A085B-7CBE-4B02-B653-A9D5B3ADD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8809" cy="757964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FA0CB5-0C88-40C6-899C-2660383452E7}"/>
              </a:ext>
            </a:extLst>
          </p:cNvPr>
          <p:cNvSpPr/>
          <p:nvPr/>
        </p:nvSpPr>
        <p:spPr>
          <a:xfrm>
            <a:off x="4840448" y="146570"/>
            <a:ext cx="445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3F2C59-A232-43D5-A7B1-8A0E4C7C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08" y="-1"/>
            <a:ext cx="7634178" cy="58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681A8-3A46-48F9-9C40-3BB5F5EB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70" y="5938735"/>
            <a:ext cx="8596668" cy="704209"/>
          </a:xfrm>
        </p:spPr>
        <p:txBody>
          <a:bodyPr/>
          <a:lstStyle/>
          <a:p>
            <a:r>
              <a:rPr lang="ru-RU" dirty="0"/>
              <a:t>Иностранный язык. Будет новое ПО.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7E3B1D9-B136-4BC1-A1EB-00D315F6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9" y="63340"/>
            <a:ext cx="10336179" cy="5814101"/>
          </a:xfrm>
        </p:spPr>
      </p:pic>
    </p:spTree>
    <p:extLst>
      <p:ext uri="{BB962C8B-B14F-4D97-AF65-F5344CB8AC3E}">
        <p14:creationId xmlns:p14="http://schemas.microsoft.com/office/powerpoint/2010/main" val="34846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7C328-9332-453F-9636-A78DF261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31" y="5332602"/>
            <a:ext cx="11757946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реального химического эксперимента, аудитории назначенный в базе как лаборатория будут недоступны для других предметов.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1381FA-DC5A-4F0E-A33F-7F9389B32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1" y="0"/>
            <a:ext cx="8126229" cy="5420196"/>
          </a:xfrm>
        </p:spPr>
      </p:pic>
    </p:spTree>
    <p:extLst>
      <p:ext uri="{BB962C8B-B14F-4D97-AF65-F5344CB8AC3E}">
        <p14:creationId xmlns:p14="http://schemas.microsoft.com/office/powerpoint/2010/main" val="118629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9CC50-AC70-4CBD-9F63-B5BBEFBD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9" y="52738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 федеральному Порядку на одного участника ГИА-9 по информатике требуется один компьютер.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C73212-412D-4182-BFB4-D699CB8BE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5" y="263320"/>
            <a:ext cx="7633981" cy="5089321"/>
          </a:xfrm>
        </p:spPr>
      </p:pic>
    </p:spTree>
    <p:extLst>
      <p:ext uri="{BB962C8B-B14F-4D97-AF65-F5344CB8AC3E}">
        <p14:creationId xmlns:p14="http://schemas.microsoft.com/office/powerpoint/2010/main" val="30578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9989A-C951-4428-AF27-D7DBA918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CB3BB-3DCB-4105-A569-A04007CF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Кого не включать в базу ?</a:t>
            </a:r>
          </a:p>
          <a:p>
            <a:r>
              <a:rPr lang="ru-RU" dirty="0"/>
              <a:t>1. Председателей и членов предметных комиссий.</a:t>
            </a:r>
          </a:p>
          <a:p>
            <a:r>
              <a:rPr lang="ru-RU" dirty="0"/>
              <a:t>2. Членов ГЭК.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Специалист по инструктажу и лабораторной работе по химии и физике назначаются только на эти предметы.</a:t>
            </a:r>
          </a:p>
        </p:txBody>
      </p:sp>
    </p:spTree>
    <p:extLst>
      <p:ext uri="{BB962C8B-B14F-4D97-AF65-F5344CB8AC3E}">
        <p14:creationId xmlns:p14="http://schemas.microsoft.com/office/powerpoint/2010/main" val="412573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87206-B54B-4399-8410-B1C5003E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197" y="6431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Ходатайства.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ADED9-5E4C-4911-90CC-8AD898C5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20" y="835129"/>
            <a:ext cx="9699847" cy="5691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Председатель ГИА-9 Поздняков В.А.</a:t>
            </a:r>
            <a:br>
              <a:rPr lang="ru-RU" sz="3600" dirty="0"/>
            </a:br>
            <a:r>
              <a:rPr lang="ru-RU" sz="3600" dirty="0"/>
              <a:t>Председатель ГИА-11 </a:t>
            </a:r>
            <a:r>
              <a:rPr lang="ru-RU" sz="3600" dirty="0" err="1"/>
              <a:t>Жалсанов</a:t>
            </a:r>
            <a:r>
              <a:rPr lang="ru-RU" sz="3600" dirty="0"/>
              <a:t> Б.Б.</a:t>
            </a:r>
            <a:br>
              <a:rPr lang="ru-RU" sz="3600" dirty="0"/>
            </a:br>
            <a:endParaRPr lang="ru-RU" sz="3600" dirty="0"/>
          </a:p>
          <a:p>
            <a:pPr marL="0" indent="0">
              <a:buNone/>
            </a:pPr>
            <a:r>
              <a:rPr lang="ru-RU" sz="3600" dirty="0"/>
              <a:t>Заявление от законных представителей, паспорт, справка, приказы от ДЮСШ, приказы от ОО в связи с зачислением/отчислением, ходатайство от школы.</a:t>
            </a:r>
          </a:p>
        </p:txBody>
      </p:sp>
    </p:spTree>
    <p:extLst>
      <p:ext uri="{BB962C8B-B14F-4D97-AF65-F5344CB8AC3E}">
        <p14:creationId xmlns:p14="http://schemas.microsoft.com/office/powerpoint/2010/main" val="15149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E3BCD-D3B5-47B5-8AD3-A02E8864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1EC46-217E-417C-9E90-C57B00CE7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" t="20306" r="56445" b="17676"/>
          <a:stretch/>
        </p:blipFill>
        <p:spPr>
          <a:xfrm>
            <a:off x="6144304" y="0"/>
            <a:ext cx="6625615" cy="5712903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55F7AA-DCAF-44DA-948B-0043FCE30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212" t="19328" r="27958" b="10092"/>
          <a:stretch/>
        </p:blipFill>
        <p:spPr>
          <a:xfrm>
            <a:off x="0" y="0"/>
            <a:ext cx="6047698" cy="54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5915D-1E60-43C9-A8A5-34E4B28B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166C35F-CDD0-47C0-B471-5A540225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10153" r="18051" b="4465"/>
          <a:stretch/>
        </p:blipFill>
        <p:spPr>
          <a:xfrm>
            <a:off x="2189527" y="696286"/>
            <a:ext cx="7801762" cy="5855516"/>
          </a:xfrm>
        </p:spPr>
      </p:pic>
    </p:spTree>
    <p:extLst>
      <p:ext uri="{BB962C8B-B14F-4D97-AF65-F5344CB8AC3E}">
        <p14:creationId xmlns:p14="http://schemas.microsoft.com/office/powerpoint/2010/main" val="158296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Нормативно-Правовые 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Основным документом </a:t>
            </a:r>
            <a:r>
              <a:rPr lang="ru-RU" dirty="0"/>
              <a:t>при организации проведения государственной итоговой аттестации (ГИА) являются Порядок проведения ГИА, утвержденный приказом № 189-1513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Министерства просвещения РФ от 7ноября 2018г.  и методические рекомендации РОСОБРНАДЗОРА (приложение 12 к письму Рособрнадзора от 16.12.2019г. №10-1059).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24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564EE-E06E-4E77-A1F5-DBD5D0B0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1 марта формируется РИС.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DA0323-6896-4388-8EB2-C637E82F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информационной системе </a:t>
            </a:r>
            <a:r>
              <a:rPr lang="ru-RU" dirty="0" err="1"/>
              <a:t>г.Улан</a:t>
            </a:r>
            <a:r>
              <a:rPr lang="ru-RU" dirty="0"/>
              <a:t>-Удэ (База данных – Планирование ГИА-9) зарегистрировано 5558 участников в т.ч. 1638 участника в Железнодорожном, 2363 участника в Октябрьском и 1557 участника в Советском районах.</a:t>
            </a:r>
          </a:p>
          <a:p>
            <a:r>
              <a:rPr lang="ru-RU" dirty="0"/>
              <a:t>Все ОО </a:t>
            </a:r>
            <a:r>
              <a:rPr lang="ru-RU" dirty="0" err="1"/>
              <a:t>г.Улан</a:t>
            </a:r>
            <a:r>
              <a:rPr lang="ru-RU" dirty="0"/>
              <a:t>-Удэ в срок отправили выгрузку с данными.</a:t>
            </a:r>
          </a:p>
          <a:p>
            <a:r>
              <a:rPr lang="ru-RU" dirty="0"/>
              <a:t>На данный момент в базе указано 114 участников с ограниченными возможностями здоровья, инвалиды и дети-инвалиды, у 25 (21,9 %) из них есть применение минимального количества баллов оценивания итогового собеседования за выполнение всей работы (</a:t>
            </a:r>
            <a:r>
              <a:rPr lang="ru-RU" dirty="0" err="1"/>
              <a:t>мин.балл</a:t>
            </a:r>
            <a:r>
              <a:rPr lang="ru-RU" dirty="0"/>
              <a:t> устанавливает </a:t>
            </a:r>
            <a:r>
              <a:rPr lang="ru-RU" dirty="0" err="1"/>
              <a:t>МОиН</a:t>
            </a:r>
            <a:r>
              <a:rPr lang="ru-RU" dirty="0"/>
              <a:t> РБ).</a:t>
            </a:r>
          </a:p>
          <a:p>
            <a:r>
              <a:rPr lang="ru-RU" dirty="0"/>
              <a:t>Провести разъяснительную работу с участниками и законными представителями ГИА-9. </a:t>
            </a:r>
          </a:p>
        </p:txBody>
      </p:sp>
    </p:spTree>
    <p:extLst>
      <p:ext uri="{BB962C8B-B14F-4D97-AF65-F5344CB8AC3E}">
        <p14:creationId xmlns:p14="http://schemas.microsoft.com/office/powerpoint/2010/main" val="313051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DC8A8-B60C-4845-95DB-1443E768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2019-2020 учебном году - допуск к ГИА - 9.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50FF1-34E1-4CCE-B330-D0F2C233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– основной срок.</a:t>
            </a:r>
          </a:p>
          <a:p>
            <a:pPr marL="0" indent="0" fontAlgn="t">
              <a:buNone/>
            </a:pPr>
            <a:r>
              <a:rPr lang="ru-RU" b="1" dirty="0"/>
              <a:t>11 марта 2020</a:t>
            </a:r>
            <a:r>
              <a:rPr lang="ru-RU" dirty="0"/>
              <a:t> и </a:t>
            </a:r>
            <a:r>
              <a:rPr lang="ru-RU" b="1" dirty="0"/>
              <a:t>18 мая 2020 – дополнительные сроки.</a:t>
            </a:r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marL="0" indent="0" fontAlgn="t">
              <a:buNone/>
            </a:pPr>
            <a:r>
              <a:rPr lang="ru-RU" dirty="0"/>
              <a:t>Скачивание материалов с портала - topic9.rustest.ru</a:t>
            </a:r>
          </a:p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r>
              <a:rPr lang="ru-RU" dirty="0"/>
              <a:t>30.01.2020 г. Апробация ИС в ОО: 19,41 и 44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56407-68CA-4600-93AB-6800ABA2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7C13E-2D9B-48C5-994B-D8BD6F34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Необходимо подготовиться к итоговому собеседованию в школе:</a:t>
            </a:r>
          </a:p>
          <a:p>
            <a:pPr>
              <a:buFontTx/>
              <a:buChar char="-"/>
            </a:pPr>
            <a:r>
              <a:rPr lang="ru-RU" dirty="0"/>
              <a:t>Убрать в аудитории проведения справочную информацию;</a:t>
            </a:r>
          </a:p>
          <a:p>
            <a:pPr>
              <a:buFontTx/>
              <a:buChar char="-"/>
            </a:pPr>
            <a:r>
              <a:rPr lang="ru-RU" dirty="0"/>
              <a:t>Подготовить принтеры (проверить на полосы и четкость изображения);</a:t>
            </a:r>
          </a:p>
          <a:p>
            <a:pPr>
              <a:buFontTx/>
              <a:buChar char="-"/>
            </a:pPr>
            <a:r>
              <a:rPr lang="ru-RU" dirty="0"/>
              <a:t>Подготовить ноутбуки, компьютеры (проверить на вирусы и при обнаружении устранить) и </a:t>
            </a:r>
            <a:r>
              <a:rPr lang="ru-RU" dirty="0" err="1"/>
              <a:t>аудиозаписывающие</a:t>
            </a:r>
            <a:r>
              <a:rPr lang="ru-RU" dirty="0"/>
              <a:t> устройства.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ВСЕ БЛАНКИ ОДНОСТОРОННИЕ!!!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32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973AF-AB80-4A91-AC17-453CDE0E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11AB1-7836-468C-A436-B76CFA8E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A8987-BB01-4E13-B431-F4E93D281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0" t="11908" r="27270" b="2630"/>
          <a:stretch/>
        </p:blipFill>
        <p:spPr>
          <a:xfrm>
            <a:off x="3447874" y="816638"/>
            <a:ext cx="5419289" cy="58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008438" y="260350"/>
            <a:ext cx="6032500" cy="1143000"/>
          </a:xfrm>
        </p:spPr>
        <p:txBody>
          <a:bodyPr/>
          <a:lstStyle/>
          <a:p>
            <a:pPr eaLnBrk="1" hangingPunct="1"/>
            <a:r>
              <a:rPr lang="ru-RU" altLang="ru-RU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ИНФОРМАЦИЯ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698924" y="721706"/>
            <a:ext cx="10198375" cy="349795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www.ege.edu.ru -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ГИА-11</a:t>
            </a:r>
          </a:p>
          <a:p>
            <a:pPr eaLnBrk="1" hangingPunct="1"/>
            <a:r>
              <a:rPr lang="ru-RU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gia.edu.ru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ГИА-9</a:t>
            </a:r>
          </a:p>
          <a:p>
            <a:pPr eaLnBrk="1" hangingPunct="1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www.fipi.ru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—БАНК ОТКРЫТЫХ ЗАДАНИЙ ГИА (ФИПИ)</a:t>
            </a:r>
          </a:p>
          <a:p>
            <a:pPr eaLnBrk="1" hangingPunct="1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www.edu03.ru – </a:t>
            </a:r>
            <a:r>
              <a:rPr lang="ru-RU" alt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 </a:t>
            </a:r>
          </a:p>
          <a:p>
            <a:pPr eaLnBrk="1" hangingPunct="1"/>
            <a:r>
              <a:rPr lang="ru-RU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cmro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(МКУ «ЦМРО»</a:t>
            </a:r>
            <a:r>
              <a:rPr lang="en-US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оператор ГИА-9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Чойдонов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Сампил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Жаргалович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(тел.: 89085960182)</a:t>
            </a:r>
          </a:p>
          <a:p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оператор ГИА-11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Хихаев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Очир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Игоревич</a:t>
            </a:r>
          </a:p>
          <a:p>
            <a:pPr eaLnBrk="1" hangingPunct="1"/>
            <a:endParaRPr lang="ru-RU" altLang="ru-RU" dirty="0">
              <a:solidFill>
                <a:srgbClr val="0000FF"/>
              </a:solidFill>
            </a:endParaRPr>
          </a:p>
        </p:txBody>
      </p:sp>
      <p:pic>
        <p:nvPicPr>
          <p:cNvPr id="16389" name="Рисунок 6" descr="Картинки по запросу картинки горячей линии ЕГ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4047144"/>
            <a:ext cx="3240087" cy="2089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16050" y="4292601"/>
            <a:ext cx="5111750" cy="2016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0968" y="5212964"/>
            <a:ext cx="2202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МКУ "ЦМРО"</a:t>
            </a:r>
            <a:br>
              <a:rPr lang="ru-RU" dirty="0"/>
            </a:br>
            <a:r>
              <a:rPr lang="ru-RU" dirty="0"/>
              <a:t>8-3012-37-25-88</a:t>
            </a:r>
            <a:br>
              <a:rPr lang="ru-RU" dirty="0"/>
            </a:br>
            <a:r>
              <a:rPr lang="ru-RU" dirty="0"/>
              <a:t>8-3012-37-25-89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63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276C9-8027-448D-99E7-7A651802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9E066-D249-410C-9907-237D9954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ACD858-EF5D-469D-BE69-FD2C21BF8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9" t="10641" r="28647" b="3486"/>
          <a:stretch/>
        </p:blipFill>
        <p:spPr>
          <a:xfrm>
            <a:off x="0" y="0"/>
            <a:ext cx="5176007" cy="5889072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38FEE5F-C433-447E-B911-18AF5EC58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39" t="8528" r="44055" b="55462"/>
          <a:stretch/>
        </p:blipFill>
        <p:spPr>
          <a:xfrm>
            <a:off x="5146690" y="2872407"/>
            <a:ext cx="7045310" cy="30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5A559-5535-46F8-83B3-21A3562C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D172C-F1DA-460C-8A11-04D072CD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Приказы трёх уровней: </a:t>
            </a:r>
          </a:p>
          <a:p>
            <a:r>
              <a:rPr lang="ru-RU" dirty="0"/>
              <a:t>1- Приказы Министерства образования и науки РБ;</a:t>
            </a:r>
          </a:p>
          <a:p>
            <a:r>
              <a:rPr lang="ru-RU" dirty="0"/>
              <a:t>2- Приказы Комитета по образованию Администрации </a:t>
            </a:r>
            <a:r>
              <a:rPr lang="ru-RU" dirty="0" err="1"/>
              <a:t>г.Улан</a:t>
            </a:r>
            <a:r>
              <a:rPr lang="ru-RU" dirty="0"/>
              <a:t>-Удэ;</a:t>
            </a:r>
          </a:p>
          <a:p>
            <a:r>
              <a:rPr lang="ru-RU" dirty="0"/>
              <a:t>3- Внутришкольные приказы.</a:t>
            </a:r>
          </a:p>
          <a:p>
            <a:pPr marL="0" indent="0">
              <a:buNone/>
            </a:pPr>
            <a:r>
              <a:rPr lang="ru-RU" dirty="0"/>
              <a:t>Папка, где собраны заявления от участников ГИА-9 на итоговое собеседование и согласие на обработку персональных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05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E2C-E3EF-4BC7-BDFF-815C85F0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74000" y="609599"/>
            <a:ext cx="2747423" cy="6185483"/>
          </a:xfrm>
        </p:spPr>
        <p:txBody>
          <a:bodyPr/>
          <a:lstStyle/>
          <a:p>
            <a:r>
              <a:rPr lang="ru-RU" dirty="0"/>
              <a:t>код ОО остается прежним, </a:t>
            </a:r>
            <a:r>
              <a:rPr lang="ru-RU" dirty="0" err="1"/>
              <a:t>менятеся</a:t>
            </a:r>
            <a:r>
              <a:rPr lang="ru-RU" dirty="0"/>
              <a:t> код ППЭ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770B2C5-8510-4A78-862D-186D0798F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941593"/>
              </p:ext>
            </p:extLst>
          </p:nvPr>
        </p:nvGraphicFramePr>
        <p:xfrm>
          <a:off x="677334" y="-79278"/>
          <a:ext cx="8290496" cy="693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967">
                  <a:extLst>
                    <a:ext uri="{9D8B030D-6E8A-4147-A177-3AD203B41FA5}">
                      <a16:colId xmlns:a16="http://schemas.microsoft.com/office/drawing/2014/main" val="2242709754"/>
                    </a:ext>
                  </a:extLst>
                </a:gridCol>
                <a:gridCol w="1024967">
                  <a:extLst>
                    <a:ext uri="{9D8B030D-6E8A-4147-A177-3AD203B41FA5}">
                      <a16:colId xmlns:a16="http://schemas.microsoft.com/office/drawing/2014/main" val="1155762597"/>
                    </a:ext>
                  </a:extLst>
                </a:gridCol>
                <a:gridCol w="2674528">
                  <a:extLst>
                    <a:ext uri="{9D8B030D-6E8A-4147-A177-3AD203B41FA5}">
                      <a16:colId xmlns:a16="http://schemas.microsoft.com/office/drawing/2014/main" val="1263985601"/>
                    </a:ext>
                  </a:extLst>
                </a:gridCol>
                <a:gridCol w="1024967">
                  <a:extLst>
                    <a:ext uri="{9D8B030D-6E8A-4147-A177-3AD203B41FA5}">
                      <a16:colId xmlns:a16="http://schemas.microsoft.com/office/drawing/2014/main" val="3851233183"/>
                    </a:ext>
                  </a:extLst>
                </a:gridCol>
                <a:gridCol w="2541067">
                  <a:extLst>
                    <a:ext uri="{9D8B030D-6E8A-4147-A177-3AD203B41FA5}">
                      <a16:colId xmlns:a16="http://schemas.microsoft.com/office/drawing/2014/main" val="3397906700"/>
                    </a:ext>
                  </a:extLst>
                </a:gridCol>
              </a:tblGrid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№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№ ппэ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№ ппэ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58864616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"Гимназия №14"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"Гимназия №14"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878231104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№26"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№26"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92567457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"Лицей №27"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"Лицей №27"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69945205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№42"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№42"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70077119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№65"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№65"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332603331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259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№25"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259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МАОУ "СОШ №25"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603410388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№49"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№49"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699316368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№18"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№18"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776214328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№17"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№17"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621323374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"ФМШ №56"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"ФМШ №56"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4910020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№35"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№35"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0969966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№1"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№1"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99413143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"ЛГ №3"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"ЛГ №3"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632272379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"Гимназия №33"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"Гимназия №33"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48115020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№8"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№8"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202913543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№7"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33029707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№46"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109894923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МБОУ "СОШ №51"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568835230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№48"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06359699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ГБООУ "СШИ №28"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719223762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№12"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379837029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№47"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4032624726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МАОУ "СОШ №50"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933616511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№32"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61366730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№5"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320308024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№2"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667804505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№54"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738395158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№37"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4272368903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277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МАОУ "СОШ №43"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383734850"/>
                  </a:ext>
                </a:extLst>
              </a:tr>
              <a:tr h="22378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504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МАОУ "СОШ №60"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241998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35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695A8-7F01-4AD7-91CF-D057C488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2D84E8C-C254-49B7-91FF-970C40A8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A1D04-5DF2-4801-B170-5A2D8A30B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39" b="24873"/>
          <a:stretch/>
        </p:blipFill>
        <p:spPr>
          <a:xfrm>
            <a:off x="-12556" y="1677797"/>
            <a:ext cx="12204556" cy="51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7E0F9-C4A6-4CC6-AC17-5613033C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6" y="0"/>
            <a:ext cx="8616192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Основной период - с 22 мая по 9 июня.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6C9A9A-4876-409C-8EFB-FD4595F7A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36" y="845448"/>
            <a:ext cx="8616192" cy="57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D3DDC-5ED7-4FFC-820D-9AFF4C16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99" y="184297"/>
            <a:ext cx="8596668" cy="1320800"/>
          </a:xfrm>
        </p:spPr>
        <p:txBody>
          <a:bodyPr/>
          <a:lstStyle/>
          <a:p>
            <a:r>
              <a:rPr lang="ru-RU" dirty="0"/>
              <a:t>Резервные дни основного периода – 20 июня по 30 июня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89A700D-D8A5-421A-83CC-1CAB821F2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232437"/>
              </p:ext>
            </p:extLst>
          </p:nvPr>
        </p:nvGraphicFramePr>
        <p:xfrm>
          <a:off x="1415688" y="1505097"/>
          <a:ext cx="4910685" cy="4729312"/>
        </p:xfrm>
        <a:graphic>
          <a:graphicData uri="http://schemas.openxmlformats.org/drawingml/2006/table">
            <a:tbl>
              <a:tblPr/>
              <a:tblGrid>
                <a:gridCol w="1636895">
                  <a:extLst>
                    <a:ext uri="{9D8B030D-6E8A-4147-A177-3AD203B41FA5}">
                      <a16:colId xmlns:a16="http://schemas.microsoft.com/office/drawing/2014/main" val="4149807941"/>
                    </a:ext>
                  </a:extLst>
                </a:gridCol>
                <a:gridCol w="1636895">
                  <a:extLst>
                    <a:ext uri="{9D8B030D-6E8A-4147-A177-3AD203B41FA5}">
                      <a16:colId xmlns:a16="http://schemas.microsoft.com/office/drawing/2014/main" val="2026538391"/>
                    </a:ext>
                  </a:extLst>
                </a:gridCol>
                <a:gridCol w="1636895">
                  <a:extLst>
                    <a:ext uri="{9D8B030D-6E8A-4147-A177-3AD203B41FA5}">
                      <a16:colId xmlns:a16="http://schemas.microsoft.com/office/drawing/2014/main" val="2993874505"/>
                    </a:ext>
                  </a:extLst>
                </a:gridCol>
              </a:tblGrid>
              <a:tr h="125086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20 июня (сб)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89948"/>
                  </a:ext>
                </a:extLst>
              </a:tr>
              <a:tr h="47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22 июня (пн)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русский язык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русский язык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653718"/>
                  </a:ext>
                </a:extLst>
              </a:tr>
              <a:tr h="125086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23 июня (вт)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dirty="0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800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61491"/>
                  </a:ext>
                </a:extLst>
              </a:tr>
              <a:tr h="47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24 июня (ср)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математика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математика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993932"/>
                  </a:ext>
                </a:extLst>
              </a:tr>
              <a:tr h="6340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25 июня (чт)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по всем учебным предметам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по всем учебным предметам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16937"/>
                  </a:ext>
                </a:extLst>
              </a:tr>
              <a:tr h="6340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30 июня (вт)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>
                          <a:effectLst/>
                        </a:rPr>
                        <a:t>резерв: по всем учебным предметам</a:t>
                      </a:r>
                      <a:endParaRPr lang="ru-RU" sz="80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dirty="0">
                          <a:effectLst/>
                        </a:rPr>
                        <a:t>резерв: по всем учебным предметам</a:t>
                      </a:r>
                      <a:endParaRPr lang="ru-RU" sz="800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3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68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F67F5-7759-485D-A3AD-BD83B7CB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ГИА-9 проводится в форме ОГЭ/ГВЭ по предметам: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4E276-B80D-4808-BCEF-D59EE453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Два обязательных ( русский язык и математика) и два по выбору (литература, география, физика, химия, биология, информатика и ИКТ, обществознание, история, иностранные языки, бурятский язык и бурятская литература).</a:t>
            </a:r>
          </a:p>
          <a:p>
            <a:endParaRPr lang="ru-RU" dirty="0"/>
          </a:p>
          <a:p>
            <a:r>
              <a:rPr lang="ru-RU" dirty="0"/>
              <a:t>Участник подает заявление до 1 марта 2020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715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1697</TotalTime>
  <Words>1069</Words>
  <Application>Microsoft Office PowerPoint</Application>
  <PresentationFormat>Широкоэкранный</PresentationFormat>
  <Paragraphs>202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Аспект</vt:lpstr>
      <vt:lpstr>Государственная итоговая аттестация по программе основного общего образования (ГИА-9).</vt:lpstr>
      <vt:lpstr>Нормативно-Правовые акты</vt:lpstr>
      <vt:lpstr>Презентация PowerPoint</vt:lpstr>
      <vt:lpstr>Презентация PowerPoint</vt:lpstr>
      <vt:lpstr>код ОО остается прежним, менятеся код ППЭ </vt:lpstr>
      <vt:lpstr>Презентация PowerPoint</vt:lpstr>
      <vt:lpstr>Основной период - с 22 мая по 9 июня.</vt:lpstr>
      <vt:lpstr>Резервные дни основного периода – 20 июня по 30 июня</vt:lpstr>
      <vt:lpstr>ГИА-9 проводится в форме ОГЭ/ГВЭ по предметам:</vt:lpstr>
      <vt:lpstr>Презентация PowerPoint</vt:lpstr>
      <vt:lpstr>Презентация PowerPoint</vt:lpstr>
      <vt:lpstr>Презентация PowerPoint</vt:lpstr>
      <vt:lpstr>Иностранный язык. Будет новое ПО.</vt:lpstr>
      <vt:lpstr>Выполнение реального химического эксперимента, аудитории назначенный в базе как лаборатория будут недоступны для других предметов. </vt:lpstr>
      <vt:lpstr>По федеральному Порядку на одного участника ГИА-9 по информатике требуется один компьютер.</vt:lpstr>
      <vt:lpstr>Презентация PowerPoint</vt:lpstr>
      <vt:lpstr>Ходатайства.  </vt:lpstr>
      <vt:lpstr>Презентация PowerPoint</vt:lpstr>
      <vt:lpstr>Презентация PowerPoint</vt:lpstr>
      <vt:lpstr>До 1 марта формируется РИС.</vt:lpstr>
      <vt:lpstr>Итоговое собеседование 2019-2020 учебном году - допуск к ГИА - 9.</vt:lpstr>
      <vt:lpstr>Презентация PowerPoint</vt:lpstr>
      <vt:lpstr>Презентация PowerPoint</vt:lpstr>
      <vt:lpstr>ПОЛЕЗНАЯ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ГИА-9</dc:title>
  <dc:creator>Денис Хихаев</dc:creator>
  <cp:lastModifiedBy>User</cp:lastModifiedBy>
  <cp:revision>133</cp:revision>
  <dcterms:created xsi:type="dcterms:W3CDTF">2019-03-21T01:21:14Z</dcterms:created>
  <dcterms:modified xsi:type="dcterms:W3CDTF">2020-01-23T03:17:54Z</dcterms:modified>
</cp:coreProperties>
</file>