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9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0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7" r:id="rId8"/>
    <p:sldMasterId id="2147483754" r:id="rId9"/>
    <p:sldMasterId id="2147483771" r:id="rId10"/>
    <p:sldMasterId id="2147483788" r:id="rId11"/>
  </p:sldMasterIdLst>
  <p:sldIdLst>
    <p:sldId id="256" r:id="rId12"/>
    <p:sldId id="257" r:id="rId13"/>
    <p:sldId id="258" r:id="rId14"/>
    <p:sldId id="259" r:id="rId15"/>
    <p:sldId id="260" r:id="rId16"/>
    <p:sldId id="261" r:id="rId17"/>
    <p:sldId id="279" r:id="rId18"/>
    <p:sldId id="262" r:id="rId19"/>
    <p:sldId id="263" r:id="rId20"/>
    <p:sldId id="266" r:id="rId21"/>
    <p:sldId id="267" r:id="rId22"/>
    <p:sldId id="268" r:id="rId23"/>
    <p:sldId id="271" r:id="rId24"/>
    <p:sldId id="270" r:id="rId25"/>
    <p:sldId id="269" r:id="rId26"/>
    <p:sldId id="272" r:id="rId27"/>
    <p:sldId id="273" r:id="rId28"/>
    <p:sldId id="274" r:id="rId29"/>
    <p:sldId id="275" r:id="rId30"/>
    <p:sldId id="277" r:id="rId31"/>
    <p:sldId id="278" r:id="rId32"/>
    <p:sldId id="281" r:id="rId33"/>
    <p:sldId id="282" r:id="rId34"/>
    <p:sldId id="283" r:id="rId35"/>
    <p:sldId id="265" r:id="rId36"/>
    <p:sldId id="280" r:id="rId37"/>
    <p:sldId id="276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86" y="2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29EA-CDA3-447C-A572-7212B7DFFD65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B81A-2504-4B2E-BB72-C99386167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076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29EA-CDA3-447C-A572-7212B7DFFD65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B81A-2504-4B2E-BB72-C99386167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87406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43193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37171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954422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19422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72183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23424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30703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668429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3374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0C226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3984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29EA-CDA3-447C-A572-7212B7DFFD65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B81A-2504-4B2E-BB72-C99386167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40846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6541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152442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73791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654325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41571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2202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427829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6095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621007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95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23.01.2020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9474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056398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75910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27271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64525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06027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0C226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1028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412321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05564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197577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147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23.01.2020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2029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16669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49789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425741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504556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579628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3820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57427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94505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350776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3387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23.01.2020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965384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783427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0C226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06289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38490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065312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04614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015730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51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23.01.2020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740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23.01.2020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925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23.01.2020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4367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23.01.2020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353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23.01.2020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263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29EA-CDA3-447C-A572-7212B7DFFD65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B81A-2504-4B2E-BB72-C99386167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6101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23.01.2020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78392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23.01.2020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2874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23.01.2020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3827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23.01.2020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5970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23.01.2020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249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23.01.2020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495048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23.01.2020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6648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23.01.2020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9468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23.01.2020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8915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23.01.2020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26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29EA-CDA3-447C-A572-7212B7DFFD65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B81A-2504-4B2E-BB72-C99386167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5732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23.01.2020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9590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23.01.2020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58264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23.01.2020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7282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23.01.2020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9278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23.01.2020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281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23.01.2020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3210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23.01.2020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37190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23.01.2020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1533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23.01.2020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0150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23.01.2020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385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29EA-CDA3-447C-A572-7212B7DFFD65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B81A-2504-4B2E-BB72-C99386167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5751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23.01.2020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8025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23.01.2020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3024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23.01.2020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336514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23.01.2020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3122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23.01.2020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333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23.01.2020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781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23.01.2020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0808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23.01.2020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574582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23.01.2020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3767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23.01.2020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030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29EA-CDA3-447C-A572-7212B7DFFD65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B81A-2504-4B2E-BB72-C99386167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494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23.01.2020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0104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23.01.2020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8953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23.01.2020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1727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23.01.2020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53946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23.01.2020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4174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23.01.2020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8220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23.01.2020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8864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23.01.2020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6702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23.01.2020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215788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23.01.2020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159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29EA-CDA3-447C-A572-7212B7DFFD65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B81A-2504-4B2E-BB72-C99386167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6597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23.01.2020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6125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23.01.2020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9466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23.01.2020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9945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23.01.2020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0363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23.01.2020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204177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23.01.2020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5684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23.01.2020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7447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08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1419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07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29EA-CDA3-447C-A572-7212B7DFFD65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B81A-2504-4B2E-BB72-C99386167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1566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7264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967556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0846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24222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0463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05513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2927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0C226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8383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4861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8068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29EA-CDA3-447C-A572-7212B7DFFD65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B81A-2504-4B2E-BB72-C99386167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49979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8303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427942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3387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14965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09837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31618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09811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836876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334323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0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29EA-CDA3-447C-A572-7212B7DFFD65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B81A-2504-4B2E-BB72-C99386167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86831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33237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033842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24253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0C226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28013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06113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240739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698548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90932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759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4519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116.xml"/><Relationship Id="rId16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slideLayout" Target="../slideLayouts/slideLayout12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17" Type="http://schemas.openxmlformats.org/officeDocument/2006/relationships/theme" Target="../theme/theme11.xml"/><Relationship Id="rId2" Type="http://schemas.openxmlformats.org/officeDocument/2006/relationships/slideLayout" Target="../slideLayouts/slideLayout132.xml"/><Relationship Id="rId16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slideLayout" Target="../slideLayouts/slideLayout14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98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B29EA-CDA3-447C-A572-7212B7DFFD65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AB81A-2504-4B2E-BB72-C99386167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05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15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29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23.01.2020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3947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23.01.2020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0585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23.01.2020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940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23.01.2020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836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23.01.2020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496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4950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01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8FC39-8A6D-420D-BE4B-0956E8E31B07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E4BFD-38AA-4FBF-92B6-48777894C00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913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topic9.rustest.ru/" TargetMode="External"/><Relationship Id="rId1" Type="http://schemas.openxmlformats.org/officeDocument/2006/relationships/slideLayout" Target="../slideLayouts/slideLayout1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79576" y="332656"/>
            <a:ext cx="7772400" cy="6048672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/>
              <a:t/>
            </a:r>
            <a:br>
              <a:rPr lang="ru-RU" sz="5400" b="1" dirty="0"/>
            </a:br>
            <a:r>
              <a:rPr lang="ru-RU" sz="5400" b="1" i="1" dirty="0">
                <a:solidFill>
                  <a:srgbClr val="FF0000"/>
                </a:solidFill>
              </a:rPr>
              <a:t>единый государственный экзамен</a:t>
            </a:r>
            <a:br>
              <a:rPr lang="ru-RU" sz="5400" b="1" i="1" dirty="0">
                <a:solidFill>
                  <a:srgbClr val="FF0000"/>
                </a:solidFill>
              </a:rPr>
            </a:br>
            <a:r>
              <a:rPr lang="ru-RU" sz="5400" b="1" i="1" dirty="0">
                <a:solidFill>
                  <a:srgbClr val="FF0000"/>
                </a:solidFill>
              </a:rPr>
              <a:t> </a:t>
            </a:r>
            <a:r>
              <a:rPr lang="ru-RU" sz="5400" b="1" dirty="0"/>
              <a:t>2020 год</a:t>
            </a:r>
            <a:r>
              <a:rPr lang="ru-RU" sz="5400" dirty="0"/>
              <a:t/>
            </a:r>
            <a:br>
              <a:rPr lang="ru-RU" sz="5400" dirty="0"/>
            </a:b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860228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720" y="109728"/>
            <a:ext cx="11058144" cy="68275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Назначение итогового собеседования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792480"/>
            <a:ext cx="9856554" cy="5693663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определение соответствия результатов освоения обучающимися основных образовательных программ основного общего образования соответствующим требованиям федерального государственного образовательного стандарта. </a:t>
            </a:r>
            <a:endParaRPr lang="ru-RU" sz="2400" b="1" dirty="0" smtClean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algn="just"/>
            <a:r>
              <a:rPr lang="ru-RU" sz="2400" b="1" dirty="0" smtClean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Итоговое </a:t>
            </a:r>
            <a:r>
              <a:rPr lang="ru-RU" sz="2400" b="1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собеседование по русскому языку проводится в соответствии с Федеральным законом «Об образовании в Российской Федерации» от 29.12.2012 № 273-ФЗ и Порядком проведения государственной итоговой аттестации по образовательным программам основного общего образования, утверждённым приказом </a:t>
            </a:r>
            <a:r>
              <a:rPr lang="ru-RU" sz="2400" b="1" dirty="0" err="1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Минпросвещения</a:t>
            </a:r>
            <a:r>
              <a:rPr lang="ru-RU" sz="2400" b="1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 России и </a:t>
            </a:r>
            <a:r>
              <a:rPr lang="ru-RU" sz="2400" b="1" dirty="0" err="1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Рособрнадзора</a:t>
            </a:r>
            <a:r>
              <a:rPr lang="ru-RU" sz="2400" b="1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 от 07.11.2018 № 189/1513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181846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31648"/>
            <a:ext cx="10015050" cy="1194816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 Характеристика </a:t>
            </a:r>
            <a:r>
              <a:rPr lang="ru-RU" dirty="0" smtClean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</a:br>
            <a:r>
              <a:rPr lang="ru-RU" dirty="0" smtClean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структуры </a:t>
            </a:r>
            <a:r>
              <a:rPr lang="ru-RU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и содержания </a:t>
            </a:r>
            <a:r>
              <a:rPr lang="ru-RU" dirty="0" smtClean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 ИС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6714655"/>
              </p:ext>
            </p:extLst>
          </p:nvPr>
        </p:nvGraphicFramePr>
        <p:xfrm>
          <a:off x="463296" y="1426464"/>
          <a:ext cx="10972800" cy="10004044"/>
        </p:xfrm>
        <a:graphic>
          <a:graphicData uri="http://schemas.openxmlformats.org/drawingml/2006/table">
            <a:tbl>
              <a:tblPr/>
              <a:tblGrid>
                <a:gridCol w="10972800">
                  <a:extLst>
                    <a:ext uri="{9D8B030D-6E8A-4147-A177-3AD203B41FA5}">
                      <a16:colId xmlns:a16="http://schemas.microsoft.com/office/drawing/2014/main" val="2531965761"/>
                    </a:ext>
                  </a:extLst>
                </a:gridCol>
              </a:tblGrid>
              <a:tr h="5272518">
                <a:tc>
                  <a:txBody>
                    <a:bodyPr/>
                    <a:lstStyle/>
                    <a:p>
                      <a:pPr marL="50800" marR="25400" indent="304800" algn="just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endParaRPr lang="ru-RU" sz="2000" spc="5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50800" marR="25400" indent="304800" algn="just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endParaRPr lang="ru-RU" sz="2000" spc="5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50800" marR="25400" indent="304800" algn="just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endParaRPr lang="ru-RU" sz="2000" spc="5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50800" marR="25400" indent="304800"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3200" spc="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четыре </a:t>
                      </a:r>
                      <a:r>
                        <a:rPr lang="ru-RU" sz="32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задания базового уровня сложности.</a:t>
                      </a:r>
                      <a:endParaRPr lang="ru-RU" sz="3200" spc="5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55600" marR="25400" algn="just">
                        <a:lnSpc>
                          <a:spcPts val="1080"/>
                        </a:lnSpc>
                        <a:spcAft>
                          <a:spcPts val="0"/>
                        </a:spcAft>
                        <a:tabLst>
                          <a:tab pos="1019810" algn="l"/>
                          <a:tab pos="4055745" algn="r"/>
                        </a:tabLst>
                      </a:pPr>
                      <a:endParaRPr lang="ru-RU" sz="2000" spc="5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55600" marR="25400" algn="just">
                        <a:lnSpc>
                          <a:spcPts val="1080"/>
                        </a:lnSpc>
                        <a:spcAft>
                          <a:spcPts val="0"/>
                        </a:spcAft>
                        <a:tabLst>
                          <a:tab pos="1019810" algn="l"/>
                          <a:tab pos="4055745" algn="r"/>
                        </a:tabLst>
                      </a:pPr>
                      <a:endParaRPr lang="ru-RU" sz="2000" spc="5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55600" marR="25400" algn="just">
                        <a:lnSpc>
                          <a:spcPts val="1080"/>
                        </a:lnSpc>
                        <a:spcAft>
                          <a:spcPts val="0"/>
                        </a:spcAft>
                        <a:tabLst>
                          <a:tab pos="1019810" algn="l"/>
                          <a:tab pos="4055745" algn="r"/>
                        </a:tabLst>
                      </a:pPr>
                      <a:endParaRPr lang="ru-RU" sz="2000" spc="5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55600" marR="25400" algn="just">
                        <a:lnSpc>
                          <a:spcPts val="1080"/>
                        </a:lnSpc>
                        <a:spcAft>
                          <a:spcPts val="0"/>
                        </a:spcAft>
                        <a:tabLst>
                          <a:tab pos="1019810" algn="l"/>
                          <a:tab pos="4055745" algn="r"/>
                        </a:tabLst>
                      </a:pPr>
                      <a:endParaRPr lang="ru-RU" sz="2800" spc="5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55600" marR="25400" algn="just">
                        <a:lnSpc>
                          <a:spcPts val="1080"/>
                        </a:lnSpc>
                        <a:spcAft>
                          <a:spcPts val="0"/>
                        </a:spcAft>
                        <a:tabLst>
                          <a:tab pos="1019810" algn="l"/>
                          <a:tab pos="4055745" algn="r"/>
                        </a:tabLst>
                      </a:pPr>
                      <a:r>
                        <a:rPr lang="ru-RU" sz="2800" spc="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Задание </a:t>
                      </a:r>
                      <a:r>
                        <a:rPr lang="ru-RU" sz="28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1 - чтение вслух текста научно-публицистического </a:t>
                      </a:r>
                      <a:endParaRPr lang="ru-RU" sz="2800" spc="5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55600" marR="25400" algn="just">
                        <a:lnSpc>
                          <a:spcPts val="1080"/>
                        </a:lnSpc>
                        <a:spcAft>
                          <a:spcPts val="0"/>
                        </a:spcAft>
                        <a:tabLst>
                          <a:tab pos="1019810" algn="l"/>
                          <a:tab pos="4055745" algn="r"/>
                        </a:tabLst>
                      </a:pPr>
                      <a:endParaRPr lang="ru-RU" sz="2800" spc="5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55600" marR="25400" algn="just">
                        <a:lnSpc>
                          <a:spcPts val="1080"/>
                        </a:lnSpc>
                        <a:spcAft>
                          <a:spcPts val="0"/>
                        </a:spcAft>
                        <a:tabLst>
                          <a:tab pos="1019810" algn="l"/>
                          <a:tab pos="4055745" algn="r"/>
                        </a:tabLst>
                      </a:pPr>
                      <a:endParaRPr lang="ru-RU" sz="2800" spc="5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55600" marR="25400" algn="just">
                        <a:lnSpc>
                          <a:spcPts val="1080"/>
                        </a:lnSpc>
                        <a:spcAft>
                          <a:spcPts val="0"/>
                        </a:spcAft>
                        <a:tabLst>
                          <a:tab pos="1019810" algn="l"/>
                          <a:tab pos="4055745" algn="r"/>
                        </a:tabLst>
                      </a:pPr>
                      <a:r>
                        <a:rPr lang="ru-RU" sz="2800" spc="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стиля</a:t>
                      </a:r>
                      <a:r>
                        <a:rPr lang="ru-RU" sz="28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</a:t>
                      </a:r>
                      <a:endParaRPr lang="ru-RU" sz="2800" spc="5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55600" marR="25400" algn="just">
                        <a:lnSpc>
                          <a:spcPts val="1080"/>
                        </a:lnSpc>
                        <a:spcAft>
                          <a:spcPts val="0"/>
                        </a:spcAft>
                        <a:tabLst>
                          <a:tab pos="1019810" algn="l"/>
                          <a:tab pos="4055745" algn="r"/>
                        </a:tabLst>
                      </a:pPr>
                      <a:endParaRPr lang="ru-RU" sz="2800" spc="5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55600" marR="25400" algn="just">
                        <a:lnSpc>
                          <a:spcPts val="1080"/>
                        </a:lnSpc>
                        <a:spcAft>
                          <a:spcPts val="0"/>
                        </a:spcAft>
                        <a:tabLst>
                          <a:tab pos="1019810" algn="l"/>
                          <a:tab pos="4055745" algn="r"/>
                        </a:tabLst>
                      </a:pPr>
                      <a:endParaRPr lang="ru-RU" sz="2800" spc="5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55600" marR="25400" algn="just">
                        <a:lnSpc>
                          <a:spcPts val="1080"/>
                        </a:lnSpc>
                        <a:spcAft>
                          <a:spcPts val="0"/>
                        </a:spcAft>
                        <a:tabLst>
                          <a:tab pos="1019810" algn="l"/>
                          <a:tab pos="4055745" algn="r"/>
                        </a:tabLst>
                      </a:pPr>
                      <a:r>
                        <a:rPr lang="ru-RU" sz="2800" spc="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Задание </a:t>
                      </a:r>
                      <a:r>
                        <a:rPr lang="ru-RU" sz="28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	- подробный пересказ текста с	</a:t>
                      </a:r>
                      <a:r>
                        <a:rPr lang="ru-RU" sz="2800" spc="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привлечением</a:t>
                      </a:r>
                    </a:p>
                    <a:p>
                      <a:pPr marL="355600" marR="25400" algn="just">
                        <a:lnSpc>
                          <a:spcPts val="1080"/>
                        </a:lnSpc>
                        <a:spcAft>
                          <a:spcPts val="0"/>
                        </a:spcAft>
                        <a:tabLst>
                          <a:tab pos="1019810" algn="l"/>
                          <a:tab pos="4055745" algn="r"/>
                        </a:tabLst>
                      </a:pPr>
                      <a:endParaRPr lang="ru-RU" sz="2800" spc="5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50800" algn="just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endParaRPr lang="ru-RU" sz="2800" spc="5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50800" algn="just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endParaRPr lang="ru-RU" sz="2800" spc="5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50800" algn="just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2800" spc="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дополнительной </a:t>
                      </a:r>
                      <a:r>
                        <a:rPr lang="ru-RU" sz="28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информации.</a:t>
                      </a:r>
                      <a:endParaRPr lang="ru-RU" sz="2800" spc="5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50800" indent="304800" algn="just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endParaRPr lang="ru-RU" sz="2800" spc="5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50800" indent="304800" algn="just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endParaRPr lang="ru-RU" sz="2800" spc="5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50800" indent="304800" algn="just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endParaRPr lang="ru-RU" sz="2800" spc="5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50800" indent="304800" algn="just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2800" spc="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Задание </a:t>
                      </a:r>
                      <a:r>
                        <a:rPr lang="ru-RU" sz="28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3 - тематическое монологическое высказывание</a:t>
                      </a:r>
                      <a:r>
                        <a:rPr lang="ru-RU" sz="2800" spc="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marL="50800" indent="304800" algn="just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endParaRPr lang="ru-RU" sz="2800" spc="5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50800" indent="304800" algn="just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endParaRPr lang="ru-RU" sz="2800" spc="5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50800" indent="304800" algn="just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endParaRPr lang="ru-RU" sz="2800" spc="5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50800" indent="304800" algn="just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endParaRPr lang="ru-RU" sz="2800" spc="5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50800" indent="304800" algn="just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28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Задание 4 - участие в диалоге</a:t>
                      </a:r>
                      <a:r>
                        <a:rPr lang="ru-RU" sz="2800" spc="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marL="50800" indent="304800" algn="just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endParaRPr lang="ru-RU" sz="2800" spc="5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50800" indent="304800" algn="just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endParaRPr lang="ru-RU" sz="2800" spc="5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50800" indent="304800" algn="just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endParaRPr lang="ru-RU" sz="2800" spc="5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50800" indent="304800" algn="just">
                        <a:lnSpc>
                          <a:spcPts val="1080"/>
                        </a:lnSpc>
                        <a:spcAft>
                          <a:spcPts val="1385"/>
                        </a:spcAft>
                      </a:pPr>
                      <a:r>
                        <a:rPr lang="ru-RU" sz="28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 задания представляют собой задания с развёрнутым </a:t>
                      </a:r>
                      <a:endParaRPr lang="ru-RU" sz="2800" spc="5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50800" indent="304800" algn="just">
                        <a:lnSpc>
                          <a:spcPts val="1080"/>
                        </a:lnSpc>
                        <a:spcAft>
                          <a:spcPts val="1385"/>
                        </a:spcAft>
                      </a:pPr>
                      <a:r>
                        <a:rPr lang="ru-RU" sz="2800" spc="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ответом</a:t>
                      </a:r>
                      <a:r>
                        <a:rPr lang="ru-RU" sz="28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ru-RU" sz="2800" spc="5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2763576"/>
                  </a:ext>
                </a:extLst>
              </a:tr>
              <a:tr h="4731526">
                <a:tc>
                  <a:txBody>
                    <a:bodyPr/>
                    <a:lstStyle/>
                    <a:p>
                      <a:pPr marL="50800" indent="304800" algn="just">
                        <a:lnSpc>
                          <a:spcPts val="1080"/>
                        </a:lnSpc>
                        <a:spcAft>
                          <a:spcPts val="1385"/>
                        </a:spcAft>
                      </a:pPr>
                      <a:endParaRPr lang="ru-RU" sz="2800" spc="5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318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61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304" y="182880"/>
            <a:ext cx="11753088" cy="8290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Сроки и продолжительность проведения итогового собеседования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52" y="1011936"/>
            <a:ext cx="11253216" cy="5620511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Итоговое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собеседования проводится во вторую среду февраля.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Продолжительность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проведения итогового собеседования для каждого участника итогового собеседования составляет в среднем 15 минут. 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Для участников итогового собеседования с ОВЗ, участников итогового собеседования – детей-инвалидов и инвалидов продолжительность проведения итогового собеседования увеличивается на 30 минут. 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В продолжительность итогового собеседования не включается время, отведенное на подготовительные мероприятия (приветствие участника итогового собеседования, внесение сведений в ведомость учета проведения итогового собеседования в аудитории, инструктаж участника собеседования экзаменатором-собеседником по выполнению заданий КИМ до начала процедуры и др.).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3600" dirty="0" smtClean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endParaRPr lang="ru-RU" sz="3600" dirty="0" smtClean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252456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26720"/>
            <a:ext cx="10453962" cy="6169151"/>
          </a:xfrm>
        </p:spPr>
        <p:txBody>
          <a:bodyPr/>
          <a:lstStyle/>
          <a:p>
            <a:pPr marL="457200" lvl="1" indent="0" algn="just">
              <a:buNone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В случае получения неудовлетворительного результата («незачет») за итоговое собеседование обучающиеся, экстерны вправе пересдать итоговое собеседование в текущем учебном году, но </a:t>
            </a:r>
            <a:r>
              <a:rPr lang="ru-RU" sz="2800" dirty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 более двух раз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и только в дополнительные сроки, предусмотренные расписанием проведения итогового собеседования (во вторую рабочую среду марта и первый рабочий понедельник мая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</a:p>
          <a:p>
            <a:pPr marL="457200" lvl="1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Участники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итогового собеседования могут быть повторно допущены в текущем учебном году к прохождению итогового собеседования в случаях, предусмотренных настоящими Рекомендациями, в дополнительные сроки.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6321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60833"/>
            <a:ext cx="10844106" cy="548053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Итоговое собеседование может проводиться в ходе учебного процесса в образовательной организации.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Участники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итогового собеседования могут принимать участие в итоговом собеседовании без отрыва от образовательного процесса (находиться на уроке во время ожидания очереди и возвращаться на урок после проведения итогового собеседования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Участники итогового собеседования, ожидающие свою очередь, не должны пересекаться с участниками, прошедшими процедуру итогового собеседования.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При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этом итоговое собеседование может проводиться и вне учебного процесса в образовательной организации.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1459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63296"/>
            <a:ext cx="11026986" cy="6156959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Для проведения итогового собеседования выделяются:</a:t>
            </a:r>
          </a:p>
          <a:p>
            <a:pPr marL="457200" algn="just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учебные кабинеты проведения итогового собеседования, в которых участники проходят процедуру итогового собеседования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(аудитория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проведения итогового собеседования); </a:t>
            </a:r>
          </a:p>
          <a:p>
            <a:pPr marL="457200" algn="just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учебные кабинеты образовательной организации, в которых участники итогового собеседования ожидают очереди для участия в итоговом собеседовании (в учебных кабинетах образовательной организации параллельно может вестись урок для участников итогового собеседования, ожидающих своей очереди), а также учебные кабинеты для участников, прошедших итоговое собеседование (например, обучающиеся могут ожидать начало следующего урока в данном учебном кабинете);</a:t>
            </a:r>
          </a:p>
          <a:p>
            <a:pPr marL="457200" algn="just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помещение для получения КИМ итогового собеседования и внесения результатов итогового собеседования в специализированную форму для внесения информации из протоколов экспертов по оцениванию ответов участников итогового собеседования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(Штаб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5313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87680"/>
            <a:ext cx="10819722" cy="6108191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Не позднее чем за две недели до проведения итогового собеседования руководитель образовательной организации обеспечивает создание комиссии по проведению и комиссии по проверке итогового собеседования.</a:t>
            </a:r>
          </a:p>
          <a:p>
            <a:pPr marL="0" indent="0"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Состав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комиссии по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проведению:</a:t>
            </a:r>
          </a:p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ответственный организатор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образовательной организации, обеспечивающий подготовку и проведение итогового собеседования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организаторы проведения итогового собеседования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обеспечивающие передвижение участников итогового собеседования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экзаменатор-собеседник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который проводит собеседование с участниками итогового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собеседования</a:t>
            </a:r>
          </a:p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технический специалист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обеспечивающий получение КИМ итогового собеседования с федерального Интернет-ресурса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08134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80416"/>
            <a:ext cx="10588074" cy="65836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Состав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комиссии по проверке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0416" y="1255777"/>
            <a:ext cx="11655552" cy="4785586"/>
          </a:xfrm>
        </p:spPr>
        <p:txBody>
          <a:bodyPr>
            <a:normAutofit fontScale="92500" lnSpcReduction="20000"/>
          </a:bodyPr>
          <a:lstStyle/>
          <a:p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эксперты по проверке ответов участников итогового собеседования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( только учителя русского языка и литературы)</a:t>
            </a: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Количественный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состав комиссии по проверке определяет образовательная организация в зависимости от количества участников итогового собеседования, количества аудиторий проведения итогового собеседования и количества учителей русского языка и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литературы.</a:t>
            </a: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случае небольшого количества участников итогового собеседования и учителей, участвующих в проверке итогового собеседования, рекомендуется сформировать единую комиссию по проведению и проверке итогового собеседования в образовательной организации.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06119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58496"/>
            <a:ext cx="10783146" cy="670560"/>
          </a:xfrm>
        </p:spPr>
        <p:txBody>
          <a:bodyPr>
            <a:normAutofit fontScale="90000"/>
          </a:bodyPr>
          <a:lstStyle/>
          <a:p>
            <a:pPr algn="ctr">
              <a:spcBef>
                <a:spcPts val="2400"/>
              </a:spcBef>
              <a:spcAft>
                <a:spcPts val="0"/>
              </a:spcAft>
            </a:pPr>
            <a:r>
              <a:rPr lang="ru-RU" b="1" kern="0" dirty="0">
                <a:solidFill>
                  <a:srgbClr val="365F9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итогового собеседования</a:t>
            </a:r>
            <a:r>
              <a:rPr lang="ru-RU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840" y="914401"/>
            <a:ext cx="11216640" cy="512696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В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день проведения итогового собеседования не позднее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08.00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по местному времени технический специалист получает с Интернет-ресурса (</a:t>
            </a:r>
            <a:r>
              <a:rPr lang="ru-RU" sz="28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http://topic9.rustest.ru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) и тиражирует материалы для проведения итогового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собеседования.</a:t>
            </a:r>
          </a:p>
          <a:p>
            <a:pPr marL="11430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В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день проведения итогового собеседования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могут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присутствовать: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аккредитованные общественные наблюдатели;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аккредитованные представители средств массовой информации;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должностные лица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Рособрнадзора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а также иные лица, определенные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Рособрнадзором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и (или) должностные лица органа исполнительной власти субъекта Российской Федерации, осуществляющего переданные полномочия Российской Федерации в сфере образования.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Итоговое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собеседование начинается в 09.00 по местному времени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67141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58496"/>
            <a:ext cx="11075754" cy="877824"/>
          </a:xfrm>
        </p:spPr>
        <p:txBody>
          <a:bodyPr>
            <a:normAutofit fontScale="90000"/>
          </a:bodyPr>
          <a:lstStyle/>
          <a:p>
            <a:pPr>
              <a:spcBef>
                <a:spcPts val="2400"/>
              </a:spcBef>
              <a:spcAft>
                <a:spcPts val="0"/>
              </a:spcAft>
            </a:pPr>
            <a:r>
              <a:rPr lang="ru-RU" b="1" kern="0" dirty="0">
                <a:solidFill>
                  <a:srgbClr val="365F9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Порядок проверки и оценивания итогового собеседования </a:t>
            </a:r>
            <a:r>
              <a:rPr lang="ru-RU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072" y="755904"/>
            <a:ext cx="11558016" cy="5961887"/>
          </a:xfrm>
        </p:spPr>
        <p:txBody>
          <a:bodyPr>
            <a:normAutofit lnSpcReduction="10000"/>
          </a:bodyPr>
          <a:lstStyle/>
          <a:p>
            <a:pPr indent="0" algn="just">
              <a:buNone/>
              <a:tabLst>
                <a:tab pos="540385" algn="l"/>
              </a:tabLs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Эксперты комиссии по проверке итогового собеседования должны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соответствовать:  </a:t>
            </a:r>
          </a:p>
          <a:p>
            <a:pPr indent="0" algn="just">
              <a:buNone/>
              <a:tabLst>
                <a:tab pos="540385" algn="l"/>
              </a:tabLst>
            </a:pPr>
            <a:r>
              <a:rPr lang="ru-RU" b="1" dirty="0" smtClean="0"/>
              <a:t>Владение </a:t>
            </a:r>
            <a:r>
              <a:rPr lang="ru-RU" b="1" dirty="0"/>
              <a:t>необходимой нормативной базой:</a:t>
            </a:r>
          </a:p>
          <a:p>
            <a:pPr indent="450215" algn="just">
              <a:tabLst>
                <a:tab pos="540385" algn="l"/>
              </a:tabLst>
            </a:pPr>
            <a:r>
              <a:rPr lang="ru-RU" dirty="0"/>
              <a:t>федеральный компонент государственных образовательных стандартов основного общего и среднего (полного) общего образования по русскому языку, по литературе (базовый и профильный уровни), утвержденный приказом Минобразования России от 05.03.2004 № 1089);</a:t>
            </a:r>
          </a:p>
          <a:p>
            <a:pPr indent="450215" algn="just">
              <a:tabLst>
                <a:tab pos="540385" algn="l"/>
              </a:tabLst>
            </a:pPr>
            <a:r>
              <a:rPr lang="ru-RU" dirty="0"/>
              <a:t>нормативные правовые акты, регламентирующие проведение итогового собеседования;</a:t>
            </a:r>
          </a:p>
          <a:p>
            <a:pPr indent="450215" algn="just">
              <a:tabLst>
                <a:tab pos="540385" algn="l"/>
              </a:tabLst>
            </a:pPr>
            <a:r>
              <a:rPr lang="ru-RU" dirty="0"/>
              <a:t>рекомендации по организации и проведению итогового собеседования.</a:t>
            </a:r>
          </a:p>
          <a:p>
            <a:pPr indent="450215" algn="just">
              <a:tabLst>
                <a:tab pos="540385" algn="l"/>
              </a:tabLst>
            </a:pPr>
            <a:r>
              <a:rPr lang="ru-RU" dirty="0"/>
              <a:t>Владение необходимыми предметными компетенциями:</a:t>
            </a:r>
          </a:p>
          <a:p>
            <a:pPr indent="450215" algn="just">
              <a:tabLst>
                <a:tab pos="540385" algn="l"/>
              </a:tabLst>
            </a:pPr>
            <a:r>
              <a:rPr lang="ru-RU" dirty="0"/>
              <a:t>иметь высшее образование по специальности «Русский язык и литература»                             с квалификацией «Учитель русского языка и литературы».</a:t>
            </a:r>
          </a:p>
          <a:p>
            <a:pPr indent="0" algn="just">
              <a:buNone/>
              <a:tabLst>
                <a:tab pos="540385" algn="l"/>
              </a:tabLs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Владение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компетенциями, необходимыми для проверки итогового собеседования:</a:t>
            </a:r>
          </a:p>
          <a:p>
            <a:pPr indent="450215"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умение объективно оценивать устные ответы участников итогового собеседования;</a:t>
            </a:r>
            <a:endParaRPr lang="ru-RU" sz="1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умение применять установленные критерии и нормативы оценки;</a:t>
            </a:r>
            <a:endParaRPr lang="ru-RU" sz="1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умение разграничивать ошибки и недочёты различного типа; </a:t>
            </a:r>
            <a:endParaRPr lang="ru-RU" sz="1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умение оформлять результаты проверки, соблюдая установленные требования;</a:t>
            </a:r>
            <a:endParaRPr lang="ru-RU" sz="1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умение обобщать результаты.</a:t>
            </a:r>
            <a:endParaRPr lang="ru-RU" sz="1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9360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7B77B5-4E16-44D8-A947-16C8533AE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Расписание ЕГЭ-2020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BEA247-040E-4DA2-9198-1E7B0297B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Досрочный период:</a:t>
            </a:r>
          </a:p>
          <a:p>
            <a:r>
              <a:rPr lang="ru-RU" dirty="0"/>
              <a:t>с 20 марта по 6 апреля 2020 года (резерв с 8 апреля по 13 апреля 2020 года)</a:t>
            </a:r>
          </a:p>
          <a:p>
            <a:r>
              <a:rPr lang="ru-RU" b="1" dirty="0">
                <a:solidFill>
                  <a:srgbClr val="FF0000"/>
                </a:solidFill>
              </a:rPr>
              <a:t>Основной период:</a:t>
            </a:r>
          </a:p>
          <a:p>
            <a:r>
              <a:rPr lang="ru-RU" dirty="0"/>
              <a:t>с 25 мая по 16 июня 2020 года (резерв с 19 июня по 29 июня 2020 года)</a:t>
            </a:r>
          </a:p>
          <a:p>
            <a:r>
              <a:rPr lang="ru-RU" b="1" dirty="0">
                <a:solidFill>
                  <a:srgbClr val="FF0000"/>
                </a:solidFill>
              </a:rPr>
              <a:t>Дополнительный период:</a:t>
            </a:r>
          </a:p>
          <a:p>
            <a:r>
              <a:rPr lang="ru-RU" dirty="0"/>
              <a:t>с 4 сентября по 7 сентября 2020 года (резерв 22 сентября 2020 года)</a:t>
            </a:r>
          </a:p>
        </p:txBody>
      </p:sp>
    </p:spTree>
    <p:extLst>
      <p:ext uri="{BB962C8B-B14F-4D97-AF65-F5344CB8AC3E}">
        <p14:creationId xmlns:p14="http://schemas.microsoft.com/office/powerpoint/2010/main" val="2879059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256032"/>
            <a:ext cx="11509248" cy="719328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Оценивание работ участников итогового собеседования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двум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схемам: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456" y="975360"/>
            <a:ext cx="11643360" cy="57058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Первая схема: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проверка ответов каждого участника итогового собеседования осуществляется экспертом непосредственно в процессе ответа по специально разработанным критериям по системе «зачет»/«незачет».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При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необходимости, возможно повторное прослушивание и оценивание записи ответов отдельных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участников.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Вторая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схема: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проверка ответов каждого участника итогового собеседования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после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окончания проведения итогового собеседования в соответствии с критериями по аудиозаписям ответов участников итогового собеседования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/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Проверка и оценивание итогового собеседования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должна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завершиться не позднее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чем через пять календарных дней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с даты проведения итогового собеседования.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09470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688" y="426720"/>
            <a:ext cx="11643360" cy="6266687"/>
          </a:xfrm>
        </p:spPr>
        <p:txBody>
          <a:bodyPr>
            <a:normAutofit lnSpcReduction="10000"/>
          </a:bodyPr>
          <a:lstStyle/>
          <a:p>
            <a:pPr indent="449580" algn="just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Экзаменатор-собеседник создает доброжелательную рабочую атмосферу.</a:t>
            </a:r>
          </a:p>
          <a:p>
            <a:pPr indent="449580" algn="just"/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Экзаменатор-собеседник при проведении итогового собеседования организует деятельность участника итогового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собеседования.</a:t>
            </a:r>
          </a:p>
          <a:p>
            <a:pPr indent="449580" algn="just"/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Выполняет роль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собеседника.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49580" algn="just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выдает КИМ итогового собеседования;</a:t>
            </a:r>
          </a:p>
          <a:p>
            <a:pPr indent="449580" algn="just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фиксирует время выполнения каждого задания КИМ итогового собеседования, следит за соблюдением времени, отведенного на: подготовку ответа, ответ участника итогового собеседования, общее время, отведенное на проведение итогового собеседования для каждого участника (время может быть скорректировано с учетом индивидуальных особенностей участников итогового собеседования);</a:t>
            </a:r>
          </a:p>
          <a:p>
            <a:pPr indent="449580" algn="just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следит за тем, чтобы участник итогового собеседования произнес под аудиозапись свою фамилию, имя, отчество, номер варианта прежде, чем приступить к ответу (в продолжительность проведения итогового собеседования не включается);</a:t>
            </a:r>
          </a:p>
          <a:p>
            <a:pPr indent="449580" algn="just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следит за тем, чтобы участник итогового собеседования произносил номер задания перед ответом на каждое из заданий.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3108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6304"/>
            <a:ext cx="10783146" cy="5895059"/>
          </a:xfrm>
        </p:spPr>
        <p:txBody>
          <a:bodyPr/>
          <a:lstStyle/>
          <a:p>
            <a:pPr indent="449580" algn="just"/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0"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ЭКСПЕРТ</a:t>
            </a:r>
          </a:p>
          <a:p>
            <a:pPr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Не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позднее чем за день до проведения итогового собеседования ознакомиться с: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49580" algn="just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демоверсиями материалов для проведения итогового собеседования, размещенными на официальном сайте ФГБНУ «ФИПИ», включая критерии оценивания итогового собеседования, полученные от ответственного организатора образовательной организации;</a:t>
            </a:r>
          </a:p>
          <a:p>
            <a:pPr indent="449580" algn="just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порядком проведения и проверки итогового собеседования, определенным ОИВ;</a:t>
            </a:r>
          </a:p>
          <a:p>
            <a:pPr indent="450850" algn="just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настоящими Рекомендациями. 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19710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99872"/>
            <a:ext cx="10929450" cy="6193536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 день проведения итогового собеседования: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получить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от ответственного организатора образовательной организации следующие материалы: </a:t>
            </a:r>
          </a:p>
          <a:p>
            <a:pPr indent="450850" algn="just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протокол эксперта по оцениванию ответов участников итогового собеседования;</a:t>
            </a:r>
          </a:p>
          <a:p>
            <a:pPr indent="450850" algn="just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КИМ итогового собеседования;</a:t>
            </a:r>
          </a:p>
          <a:p>
            <a:pPr indent="450850" algn="just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доставочный пакет для упаковки протоколов эксперта по оцениванию ответов участников итогового собеседования. </a:t>
            </a:r>
          </a:p>
          <a:p>
            <a:pPr indent="450850" algn="just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Ознакомиться с материалами для проведения итогового собеседования, полученными в день проведения итогового собеседования (КИМ итогового собеседования, протоколом эксперта по оцениванию ответов участников итогового собеседования).</a:t>
            </a:r>
          </a:p>
          <a:p>
            <a:pPr indent="450850" algn="just"/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Во время проведения итогового собеседования: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оценивать ответы участников итогового собеседования непосредственно в аудитории проведения итогового собеседования во время проведения итогового собеседования с участниками или после проведения собеседования, прослушивая аудиозапись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16292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60833"/>
            <a:ext cx="10734378" cy="5480530"/>
          </a:xfrm>
        </p:spPr>
        <p:txBody>
          <a:bodyPr/>
          <a:lstStyle/>
          <a:p>
            <a:pPr indent="450850" algn="just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Эксперт не должен вмешиваться в беседу участника и экзаменатора-собеседника!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850" algn="just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Если эксперт находится в аудитории проведения итогового собеседования, его рабочее место рекомендуется определить в той части учебного кабинета, в которой участник итогового собеседования зрительно не сможет наблюдать (и, соответственно, отвлекаться) на процесс оценивания итогового собеседования. 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Bef>
                <a:spcPts val="2400"/>
              </a:spcBef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kern="0" dirty="0">
                <a:solidFill>
                  <a:srgbClr val="365F9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b="1" kern="0" dirty="0">
              <a:solidFill>
                <a:srgbClr val="365F91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953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dirty="0"/>
              <a:t>Все бланки односторонние!</a:t>
            </a:r>
          </a:p>
        </p:txBody>
      </p:sp>
    </p:spTree>
    <p:extLst>
      <p:ext uri="{BB962C8B-B14F-4D97-AF65-F5344CB8AC3E}">
        <p14:creationId xmlns:p14="http://schemas.microsoft.com/office/powerpoint/2010/main" val="7460049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0995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773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855A32-2276-49FA-A523-91EC390CF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До 1 февраля формируется Рис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2E9212-C46E-45D5-BF7C-4BD113344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Образовательной организации необходимо:</a:t>
            </a:r>
          </a:p>
          <a:p>
            <a:r>
              <a:rPr lang="ru-RU" dirty="0"/>
              <a:t>Собрать заявления от участников ЕГЭ (ГВЭ) с указанием перечня, сдаваемых предметов</a:t>
            </a:r>
          </a:p>
          <a:p>
            <a:r>
              <a:rPr lang="ru-RU" dirty="0"/>
              <a:t>Собрать согласия на обработку персональных данных</a:t>
            </a:r>
          </a:p>
          <a:p>
            <a:r>
              <a:rPr lang="ru-RU" dirty="0"/>
              <a:t>Собрать подписанные памятки о Порядке проведения ЕГЭ</a:t>
            </a:r>
          </a:p>
          <a:p>
            <a:r>
              <a:rPr lang="ru-RU" dirty="0"/>
              <a:t>Провести разъяснительную работу с участниками ЕГЭ (ГВЭ), родителями (законными представителями)</a:t>
            </a:r>
          </a:p>
          <a:p>
            <a:r>
              <a:rPr lang="ru-RU" dirty="0"/>
              <a:t>Обновить стенды ГИА, сайты (разделы ГИА)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7461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7923" y="1628801"/>
            <a:ext cx="8921344" cy="1399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Демоверсии по всем предметам,</a:t>
            </a:r>
            <a:br>
              <a:rPr lang="ru-RU" dirty="0"/>
            </a:br>
            <a:r>
              <a:rPr lang="ru-RU" dirty="0"/>
              <a:t>особенности формулировок тем итогового сочинения на сайте ФИПИ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860" y="4067191"/>
            <a:ext cx="5556417" cy="198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873" y="3068518"/>
            <a:ext cx="5142593" cy="998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19426" y="6052646"/>
            <a:ext cx="3687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Franklin Gothic Book"/>
              </a:rPr>
              <a:t>Итоговое сочинение - допуск к ГИА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907" y="3028227"/>
            <a:ext cx="3240360" cy="3832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899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855A32-2276-49FA-A523-91EC390C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16632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Итоговое  сочинение (изложение) </a:t>
            </a:r>
            <a:br>
              <a:rPr lang="ru-RU" dirty="0"/>
            </a:br>
            <a:r>
              <a:rPr lang="ru-RU" dirty="0"/>
              <a:t>04.12.2019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2E9212-C46E-45D5-BF7C-4BD113344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124744"/>
            <a:ext cx="8686800" cy="561662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Участвовало</a:t>
            </a:r>
          </a:p>
          <a:p>
            <a:pPr marL="0" indent="0">
              <a:buNone/>
            </a:pPr>
            <a:r>
              <a:rPr lang="ru-RU" dirty="0"/>
              <a:t>                  Сочинение                              Изложение </a:t>
            </a:r>
          </a:p>
          <a:p>
            <a:pPr marL="0" indent="0">
              <a:buNone/>
            </a:pPr>
            <a:r>
              <a:rPr lang="ru-RU" dirty="0"/>
              <a:t>                       2879                                           38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Не явилось </a:t>
            </a:r>
          </a:p>
          <a:p>
            <a:pPr marL="0" indent="0">
              <a:buNone/>
            </a:pPr>
            <a:r>
              <a:rPr lang="ru-RU" dirty="0"/>
              <a:t>                         9                                                 3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Получили «Незачет» </a:t>
            </a:r>
          </a:p>
          <a:p>
            <a:pPr marL="0" indent="0">
              <a:buNone/>
            </a:pPr>
            <a:r>
              <a:rPr lang="ru-RU" dirty="0"/>
              <a:t>                </a:t>
            </a:r>
            <a:r>
              <a:rPr lang="ru-RU" dirty="0" smtClean="0"/>
              <a:t>40</a:t>
            </a:r>
            <a:r>
              <a:rPr lang="en-US" dirty="0"/>
              <a:t> </a:t>
            </a:r>
            <a:r>
              <a:rPr lang="ru-RU" dirty="0" smtClean="0"/>
              <a:t>уч. </a:t>
            </a:r>
            <a:r>
              <a:rPr lang="ru-RU" dirty="0"/>
              <a:t>(в 2019 г. 10)                      </a:t>
            </a:r>
            <a:r>
              <a:rPr lang="ru-RU" dirty="0" smtClean="0"/>
              <a:t>2уч. </a:t>
            </a:r>
            <a:r>
              <a:rPr lang="ru-RU" dirty="0"/>
              <a:t>(в 2019 г. 0)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Распределение по темам:</a:t>
            </a:r>
          </a:p>
          <a:p>
            <a:r>
              <a:rPr lang="ru-RU" dirty="0"/>
              <a:t>Война и мир – 1,6 % </a:t>
            </a:r>
          </a:p>
          <a:p>
            <a:r>
              <a:rPr lang="ru-RU" dirty="0"/>
              <a:t>Надежда и отчаяние – 12,8 %</a:t>
            </a:r>
          </a:p>
          <a:p>
            <a:r>
              <a:rPr lang="ru-RU" dirty="0"/>
              <a:t>Добро и зло – 45,3 %</a:t>
            </a:r>
          </a:p>
          <a:p>
            <a:r>
              <a:rPr lang="ru-RU" dirty="0"/>
              <a:t>Гордость и смирение – 23,4%</a:t>
            </a:r>
          </a:p>
          <a:p>
            <a:r>
              <a:rPr lang="ru-RU" dirty="0"/>
              <a:t>Он и она – 18,2 %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9173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DC8A8-B60C-4845-95DB-1443E7686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441770" cy="132080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собеседование 2019-2020 учебном году - допуск к ГИА - 9.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350FF1-34E1-4CCE-B330-D0F2C2333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624906" cy="3880773"/>
          </a:xfrm>
        </p:spPr>
        <p:txBody>
          <a:bodyPr>
            <a:normAutofit lnSpcReduction="10000"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февраля 2020 – основной срок.</a:t>
            </a:r>
          </a:p>
          <a:p>
            <a:pPr fontAlgn="t"/>
            <a:r>
              <a:rPr lang="ru-RU" sz="2800" b="1" dirty="0"/>
              <a:t>11 марта 2020</a:t>
            </a:r>
            <a:r>
              <a:rPr lang="ru-RU" sz="2800" dirty="0"/>
              <a:t> и </a:t>
            </a:r>
            <a:r>
              <a:rPr lang="ru-RU" sz="2800" b="1" dirty="0"/>
              <a:t>18 мая 2020 – дополнительные сроки.</a:t>
            </a:r>
          </a:p>
          <a:p>
            <a:pPr fontAlgn="t"/>
            <a:endParaRPr lang="ru-RU" sz="2800" b="1" dirty="0"/>
          </a:p>
          <a:p>
            <a:pPr indent="450215" algn="just"/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Итоговое собеседование как допуск к ГИА – бессрочно.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2800" b="1" dirty="0"/>
          </a:p>
          <a:p>
            <a:pPr fontAlgn="t"/>
            <a:r>
              <a:rPr lang="ru-RU" sz="2800" dirty="0"/>
              <a:t>Скачивание материалов с портала - topic9.rustest.ru</a:t>
            </a:r>
          </a:p>
          <a:p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019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677C13E-2D9B-48C5-994B-D8BD6F344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70560"/>
            <a:ext cx="10210122" cy="5559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Необходимо подготовиться к итоговому собеседованию в школе:</a:t>
            </a:r>
          </a:p>
          <a:p>
            <a:pPr>
              <a:buFontTx/>
              <a:buChar char="-"/>
            </a:pPr>
            <a:r>
              <a:rPr lang="ru-RU" sz="2800" dirty="0"/>
              <a:t>Убрать в аудитории проведения справочную информацию;</a:t>
            </a:r>
          </a:p>
          <a:p>
            <a:pPr>
              <a:buFontTx/>
              <a:buChar char="-"/>
            </a:pPr>
            <a:r>
              <a:rPr lang="ru-RU" sz="2800" dirty="0"/>
              <a:t>Подготовить принтеры (проверить на полосы и четкость изображения);</a:t>
            </a:r>
          </a:p>
          <a:p>
            <a:pPr>
              <a:buFontTx/>
              <a:buChar char="-"/>
            </a:pPr>
            <a:r>
              <a:rPr lang="ru-RU" sz="2800" dirty="0"/>
              <a:t>Подготовить ноутбуки, компьютеры (проверить на вирусы и при обнаружении устранить) и </a:t>
            </a:r>
            <a:r>
              <a:rPr lang="ru-RU" sz="2800" dirty="0" err="1"/>
              <a:t>аудиозаписывающие</a:t>
            </a:r>
            <a:r>
              <a:rPr lang="ru-RU" sz="2800" dirty="0"/>
              <a:t> устройства.</a:t>
            </a:r>
          </a:p>
          <a:p>
            <a:pPr>
              <a:buFontTx/>
              <a:buChar char="-"/>
            </a:pP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7476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6A4A73D-EDB2-4159-885A-DA93E3D708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7" t="6751" r="26121" b="3707"/>
          <a:stretch/>
        </p:blipFill>
        <p:spPr>
          <a:xfrm>
            <a:off x="3805889" y="370721"/>
            <a:ext cx="3615070" cy="4108849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8BE43DD-21E3-482B-9670-69ECBDF6B4F9}"/>
              </a:ext>
            </a:extLst>
          </p:cNvPr>
          <p:cNvSpPr/>
          <p:nvPr/>
        </p:nvSpPr>
        <p:spPr>
          <a:xfrm>
            <a:off x="382772" y="4236440"/>
            <a:ext cx="118092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Приказы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Министерства образования: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Приказ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МОиН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РБ №1798 от 29.11.2019 г. о сроках проведения итогового собеседования в РБ в 2020 г.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Приказы Комитета по образованию Администрации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г.Улан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-Удэ соответствуют Приказам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МОиН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Приказы внутри школ.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973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06777-27AF-4D78-AFE3-E5C88C961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14336"/>
            <a:ext cx="12192000" cy="2843664"/>
          </a:xfrm>
        </p:spPr>
        <p:txBody>
          <a:bodyPr/>
          <a:lstStyle/>
          <a:p>
            <a:r>
              <a:rPr lang="ru-RU" dirty="0"/>
              <a:t>30 января 2020 г. будет проведение апробации итогового собеседования в ОО №№19,41 и 44.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07456F5-0CDD-4F72-9357-7821226F57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6" t="11146" r="28841" b="3575"/>
          <a:stretch/>
        </p:blipFill>
        <p:spPr>
          <a:xfrm>
            <a:off x="3987209" y="207264"/>
            <a:ext cx="3157870" cy="3710764"/>
          </a:xfrm>
        </p:spPr>
      </p:pic>
    </p:spTree>
    <p:extLst>
      <p:ext uri="{BB962C8B-B14F-4D97-AF65-F5344CB8AC3E}">
        <p14:creationId xmlns:p14="http://schemas.microsoft.com/office/powerpoint/2010/main" val="310301647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_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11.xml><?xml version="1.0" encoding="utf-8"?>
<a:theme xmlns:a="http://schemas.openxmlformats.org/drawingml/2006/main" name="4_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8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9.xml><?xml version="1.0" encoding="utf-8"?>
<a:theme xmlns:a="http://schemas.openxmlformats.org/drawingml/2006/main" name="2_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1618</Words>
  <Application>Microsoft Office PowerPoint</Application>
  <PresentationFormat>Широкоэкранный</PresentationFormat>
  <Paragraphs>166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27</vt:i4>
      </vt:variant>
    </vt:vector>
  </HeadingPairs>
  <TitlesOfParts>
    <vt:vector size="49" baseType="lpstr">
      <vt:lpstr>Arial</vt:lpstr>
      <vt:lpstr>Calibri</vt:lpstr>
      <vt:lpstr>Calibri Light</vt:lpstr>
      <vt:lpstr>Cambria</vt:lpstr>
      <vt:lpstr>Courier New</vt:lpstr>
      <vt:lpstr>Franklin Gothic Book</vt:lpstr>
      <vt:lpstr>Franklin Gothic Medium</vt:lpstr>
      <vt:lpstr>Times New Roman</vt:lpstr>
      <vt:lpstr>Trebuchet MS</vt:lpstr>
      <vt:lpstr>Wingdings 2</vt:lpstr>
      <vt:lpstr>Wingdings 3</vt:lpstr>
      <vt:lpstr>Тема Office</vt:lpstr>
      <vt:lpstr>Трек</vt:lpstr>
      <vt:lpstr>1_Трек</vt:lpstr>
      <vt:lpstr>2_Трек</vt:lpstr>
      <vt:lpstr>3_Трек</vt:lpstr>
      <vt:lpstr>4_Трек</vt:lpstr>
      <vt:lpstr>Аспект</vt:lpstr>
      <vt:lpstr>1_Аспект</vt:lpstr>
      <vt:lpstr>2_Аспект</vt:lpstr>
      <vt:lpstr>3_Аспект</vt:lpstr>
      <vt:lpstr>4_Аспект</vt:lpstr>
      <vt:lpstr> единый государственный экзамен  2020 год </vt:lpstr>
      <vt:lpstr>Расписание ЕГЭ-2020</vt:lpstr>
      <vt:lpstr>До 1 февраля формируется Рис</vt:lpstr>
      <vt:lpstr>Демоверсии по всем предметам, особенности формулировок тем итогового сочинения на сайте ФИПИ</vt:lpstr>
      <vt:lpstr>Итоговое  сочинение (изложение)  04.12.2019</vt:lpstr>
      <vt:lpstr>Итоговое собеседование 2019-2020 учебном году - допуск к ГИА - 9.</vt:lpstr>
      <vt:lpstr>Презентация PowerPoint</vt:lpstr>
      <vt:lpstr>Презентация PowerPoint</vt:lpstr>
      <vt:lpstr>30 января 2020 г. будет проведение апробации итогового собеседования в ОО №№19,41 и 44.</vt:lpstr>
      <vt:lpstr>Назначение итогового собеседования</vt:lpstr>
      <vt:lpstr> Характеристика  структуры и содержания  ИС</vt:lpstr>
      <vt:lpstr>Сроки и продолжительность проведения итогового собеседования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Состав комиссии по проверке </vt:lpstr>
      <vt:lpstr>Проведение итогового собеседования </vt:lpstr>
      <vt:lpstr>Порядок проверки и оценивания итогового собеседования  </vt:lpstr>
      <vt:lpstr>Оценивание работ участников итогового собеседования по двум схемам: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единый государственный экзамен  2020 год </dc:title>
  <dc:creator>Admin</dc:creator>
  <cp:lastModifiedBy>Admin</cp:lastModifiedBy>
  <cp:revision>19</cp:revision>
  <dcterms:created xsi:type="dcterms:W3CDTF">2020-01-23T02:13:36Z</dcterms:created>
  <dcterms:modified xsi:type="dcterms:W3CDTF">2020-01-23T06:29:26Z</dcterms:modified>
</cp:coreProperties>
</file>